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4" r:id="rId6"/>
    <p:sldId id="265" r:id="rId7"/>
    <p:sldId id="267" r:id="rId8"/>
    <p:sldId id="268" r:id="rId9"/>
    <p:sldId id="259" r:id="rId10"/>
    <p:sldId id="263" r:id="rId11"/>
    <p:sldId id="260"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3857-108A-4841-A376-2454E953FD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C13DD6-E5D1-4A59-B16D-6A7D20A85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FE4D89-CBB7-4E31-8B50-9252036BCC94}"/>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83565C8D-B91C-482C-B828-0AB75FC0C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CABE1-3805-4255-8FA7-6790E8F0B9FB}"/>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3347189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2F15-357C-4404-9C05-7895029723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CC6A16-6B26-480C-9804-CC03027A7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4B4B-0C05-4F45-AFFD-7FF26FF852C1}"/>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3C9617B5-6278-49C1-958C-5CC5118DE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FB6EE-5FBD-437B-85AB-4477F370D133}"/>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666331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045E1-33FE-4978-9D27-BAEE5CE0EB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25CC32-E63D-450F-A984-E5B081C05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CB5E09-1705-4634-BE7D-37A8E6A2CE75}"/>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22273561-A58F-4C5C-BC94-81AF0D74A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786A6-6600-46AB-803B-8A9D0C542584}"/>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132214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EDFD-0647-4835-8D0B-CEB58991D1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3F9515-0B07-4411-9FDF-89BCEB9384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8330B-4E98-4673-AA8A-3DB6DD7CB819}"/>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3177C7FC-A005-4563-A5C1-791F46777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9E7B8-5CB7-48E6-A3F2-5625F061981F}"/>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3582631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D2B5-3F64-447E-9FF9-091B348E91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4E4F45-56C6-4B08-82AD-9454B15068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5CEF7-807F-48D5-A366-B664F795AD60}"/>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9CAC5213-225D-4E9D-97EC-58A47DD560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514F2-C47C-4B5C-AE69-A6481C8F7B20}"/>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322672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055D-1879-46DB-9988-D0DE99F47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24877F-A243-4863-BC56-0907C02405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A2D1C1-1567-4956-BDED-8650DC2CC0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0A7D95-08D6-4ECC-B412-91F1EA243B1D}"/>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6" name="Footer Placeholder 5">
            <a:extLst>
              <a:ext uri="{FF2B5EF4-FFF2-40B4-BE49-F238E27FC236}">
                <a16:creationId xmlns:a16="http://schemas.microsoft.com/office/drawing/2014/main" id="{36454F0D-EF31-4072-8E8D-62BFDF0CD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50C27-74DD-4BD5-8129-7F08C0F792C8}"/>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3582864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49675-6ADD-4B43-ACE8-9E39EA5A0A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0EBE84-6DF0-4F0C-9B0F-158FC8401F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E29307-EBC0-42DA-BCC8-578500167E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D002C1-7815-439D-BC94-60628FE286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B69A2E-5966-4778-9311-356D74D8CD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B62166-D13A-479F-9E50-97C6A8A3269A}"/>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8" name="Footer Placeholder 7">
            <a:extLst>
              <a:ext uri="{FF2B5EF4-FFF2-40B4-BE49-F238E27FC236}">
                <a16:creationId xmlns:a16="http://schemas.microsoft.com/office/drawing/2014/main" id="{708C89C7-92F5-49A8-B0BD-4036F49CFC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C39145-8FDA-41BA-B7BC-8B5ADCCAA960}"/>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190795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11D1-E85F-4912-8834-430509FF11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3F78F6-1307-47CD-8A35-2B507337960A}"/>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4" name="Footer Placeholder 3">
            <a:extLst>
              <a:ext uri="{FF2B5EF4-FFF2-40B4-BE49-F238E27FC236}">
                <a16:creationId xmlns:a16="http://schemas.microsoft.com/office/drawing/2014/main" id="{F2A57B05-42EA-4C7A-ABF0-96EE985C04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C613D9-B9DD-4CE3-A126-F7C9F33C96B6}"/>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1281928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75A69-D549-40BF-9F5D-C61374772B48}"/>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3" name="Footer Placeholder 2">
            <a:extLst>
              <a:ext uri="{FF2B5EF4-FFF2-40B4-BE49-F238E27FC236}">
                <a16:creationId xmlns:a16="http://schemas.microsoft.com/office/drawing/2014/main" id="{9E354957-9464-4C9F-8146-9AEAA24F96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13B376-EDF7-423D-A684-07DCADBF6E21}"/>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1985030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DB88A-326D-4A00-A9AF-3B5A608C88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ADDF8B-A5BF-47FC-8F4E-6CAC3AE9D4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4E8851-40E9-4728-8FE8-64AED0E94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989B7-F02D-4B7B-9883-07DC9FA2F63C}"/>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6" name="Footer Placeholder 5">
            <a:extLst>
              <a:ext uri="{FF2B5EF4-FFF2-40B4-BE49-F238E27FC236}">
                <a16:creationId xmlns:a16="http://schemas.microsoft.com/office/drawing/2014/main" id="{86619D9F-B8B7-4FEA-AFFF-2F20D21524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6769-326D-453D-94DA-6CE5E8385C3B}"/>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2612408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887B-0C7A-4BF1-AEDA-E93EEF2E1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2F35C9-AA8D-41BB-AB21-4B9EF7A9F9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DFBA84-3BD5-4186-AB03-1F380E671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DE3DAA-CECA-4247-9D9E-05150837CD05}"/>
              </a:ext>
            </a:extLst>
          </p:cNvPr>
          <p:cNvSpPr>
            <a:spLocks noGrp="1"/>
          </p:cNvSpPr>
          <p:nvPr>
            <p:ph type="dt" sz="half" idx="10"/>
          </p:nvPr>
        </p:nvSpPr>
        <p:spPr/>
        <p:txBody>
          <a:bodyPr/>
          <a:lstStyle/>
          <a:p>
            <a:fld id="{6483C6D9-58F0-4B4C-9970-4E669D4BA23B}" type="datetimeFigureOut">
              <a:rPr lang="en-US" smtClean="0"/>
              <a:t>12/9/2020</a:t>
            </a:fld>
            <a:endParaRPr lang="en-US"/>
          </a:p>
        </p:txBody>
      </p:sp>
      <p:sp>
        <p:nvSpPr>
          <p:cNvPr id="6" name="Footer Placeholder 5">
            <a:extLst>
              <a:ext uri="{FF2B5EF4-FFF2-40B4-BE49-F238E27FC236}">
                <a16:creationId xmlns:a16="http://schemas.microsoft.com/office/drawing/2014/main" id="{847893D3-F8A4-46BE-8ACD-20EA3C402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A16789-D9CB-437B-8918-CA33027F57CD}"/>
              </a:ext>
            </a:extLst>
          </p:cNvPr>
          <p:cNvSpPr>
            <a:spLocks noGrp="1"/>
          </p:cNvSpPr>
          <p:nvPr>
            <p:ph type="sldNum" sz="quarter" idx="12"/>
          </p:nvPr>
        </p:nvSpPr>
        <p:spPr/>
        <p:txBody>
          <a:bodyPr/>
          <a:lstStyle/>
          <a:p>
            <a:fld id="{EE58C7EA-F671-49DE-AEA1-D585253F4377}" type="slidenum">
              <a:rPr lang="en-US" smtClean="0"/>
              <a:t>‹#›</a:t>
            </a:fld>
            <a:endParaRPr lang="en-US"/>
          </a:p>
        </p:txBody>
      </p:sp>
    </p:spTree>
    <p:extLst>
      <p:ext uri="{BB962C8B-B14F-4D97-AF65-F5344CB8AC3E}">
        <p14:creationId xmlns:p14="http://schemas.microsoft.com/office/powerpoint/2010/main" val="115775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90847-027B-4D6B-B58E-716238F5B9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F1F5B6-261A-4251-BD76-133B5C301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2C7BD-4366-424E-B303-60B5483E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83C6D9-58F0-4B4C-9970-4E669D4BA23B}" type="datetimeFigureOut">
              <a:rPr lang="en-US" smtClean="0"/>
              <a:t>12/9/2020</a:t>
            </a:fld>
            <a:endParaRPr lang="en-US"/>
          </a:p>
        </p:txBody>
      </p:sp>
      <p:sp>
        <p:nvSpPr>
          <p:cNvPr id="5" name="Footer Placeholder 4">
            <a:extLst>
              <a:ext uri="{FF2B5EF4-FFF2-40B4-BE49-F238E27FC236}">
                <a16:creationId xmlns:a16="http://schemas.microsoft.com/office/drawing/2014/main" id="{0C725A4C-A950-429E-9D00-F9C5CD613C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95457-BAAC-4D0D-BE2C-E1E4318CD3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58C7EA-F671-49DE-AEA1-D585253F4377}" type="slidenum">
              <a:rPr lang="en-US" smtClean="0"/>
              <a:t>‹#›</a:t>
            </a:fld>
            <a:endParaRPr lang="en-US"/>
          </a:p>
        </p:txBody>
      </p:sp>
    </p:spTree>
    <p:extLst>
      <p:ext uri="{BB962C8B-B14F-4D97-AF65-F5344CB8AC3E}">
        <p14:creationId xmlns:p14="http://schemas.microsoft.com/office/powerpoint/2010/main" val="3485023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94BC-21A3-439E-A1B8-53AB0FB7164B}"/>
              </a:ext>
            </a:extLst>
          </p:cNvPr>
          <p:cNvSpPr>
            <a:spLocks noGrp="1"/>
          </p:cNvSpPr>
          <p:nvPr>
            <p:ph type="ctrTitle"/>
          </p:nvPr>
        </p:nvSpPr>
        <p:spPr/>
        <p:txBody>
          <a:bodyPr/>
          <a:lstStyle/>
          <a:p>
            <a:r>
              <a:rPr lang="en-US" dirty="0"/>
              <a:t>A</a:t>
            </a:r>
            <a:r>
              <a:rPr lang="en-US" altLang="zh-CN" dirty="0"/>
              <a:t>ge of Empires II</a:t>
            </a:r>
            <a:br>
              <a:rPr lang="en-US" altLang="zh-CN" dirty="0"/>
            </a:br>
            <a:r>
              <a:rPr lang="en-US" altLang="zh-CN" dirty="0"/>
              <a:t>Battle Simulator</a:t>
            </a:r>
            <a:endParaRPr lang="en-US" dirty="0"/>
          </a:p>
        </p:txBody>
      </p:sp>
      <p:sp>
        <p:nvSpPr>
          <p:cNvPr id="3" name="Subtitle 2">
            <a:extLst>
              <a:ext uri="{FF2B5EF4-FFF2-40B4-BE49-F238E27FC236}">
                <a16:creationId xmlns:a16="http://schemas.microsoft.com/office/drawing/2014/main" id="{A5404F6F-15A5-4F8F-BB3B-E62232F24BE9}"/>
              </a:ext>
            </a:extLst>
          </p:cNvPr>
          <p:cNvSpPr>
            <a:spLocks noGrp="1"/>
          </p:cNvSpPr>
          <p:nvPr>
            <p:ph type="subTitle" idx="1"/>
          </p:nvPr>
        </p:nvSpPr>
        <p:spPr/>
        <p:txBody>
          <a:bodyPr/>
          <a:lstStyle/>
          <a:p>
            <a:r>
              <a:rPr lang="en-US" dirty="0"/>
              <a:t>Mingyu Chen</a:t>
            </a:r>
          </a:p>
          <a:p>
            <a:r>
              <a:rPr lang="en-US" dirty="0"/>
              <a:t>School of Information Sciences</a:t>
            </a:r>
          </a:p>
          <a:p>
            <a:r>
              <a:rPr lang="en-US" dirty="0"/>
              <a:t>Dec 08, 2020</a:t>
            </a:r>
          </a:p>
        </p:txBody>
      </p:sp>
    </p:spTree>
    <p:extLst>
      <p:ext uri="{BB962C8B-B14F-4D97-AF65-F5344CB8AC3E}">
        <p14:creationId xmlns:p14="http://schemas.microsoft.com/office/powerpoint/2010/main" val="1586547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3FAD-2E0E-4999-B9C7-D0AB669FC6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AF56F3-A987-494A-AE06-BCEF101708C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393E648-7B39-44F4-A13F-FE7F72CF1A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7436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E802F5-CE6F-4B4A-B050-91CD4E831741}"/>
              </a:ext>
            </a:extLst>
          </p:cNvPr>
          <p:cNvSpPr>
            <a:spLocks noGrp="1"/>
          </p:cNvSpPr>
          <p:nvPr>
            <p:ph type="title"/>
          </p:nvPr>
        </p:nvSpPr>
        <p:spPr>
          <a:xfrm>
            <a:off x="234520" y="0"/>
            <a:ext cx="10515600" cy="1325563"/>
          </a:xfrm>
        </p:spPr>
        <p:txBody>
          <a:bodyPr/>
          <a:lstStyle/>
          <a:p>
            <a:r>
              <a:rPr lang="en-US" dirty="0"/>
              <a:t>Possible Improvements</a:t>
            </a:r>
          </a:p>
        </p:txBody>
      </p:sp>
      <p:sp>
        <p:nvSpPr>
          <p:cNvPr id="5" name="TextBox 4">
            <a:extLst>
              <a:ext uri="{FF2B5EF4-FFF2-40B4-BE49-F238E27FC236}">
                <a16:creationId xmlns:a16="http://schemas.microsoft.com/office/drawing/2014/main" id="{B21FCF2C-23BE-4D89-84EC-D99733B2BAC6}"/>
              </a:ext>
            </a:extLst>
          </p:cNvPr>
          <p:cNvSpPr txBox="1"/>
          <p:nvPr/>
        </p:nvSpPr>
        <p:spPr>
          <a:xfrm>
            <a:off x="355106" y="1226513"/>
            <a:ext cx="10324731" cy="4401205"/>
          </a:xfrm>
          <a:prstGeom prst="rect">
            <a:avLst/>
          </a:prstGeom>
          <a:noFill/>
        </p:spPr>
        <p:txBody>
          <a:bodyPr wrap="square" rtlCol="0">
            <a:spAutoFit/>
          </a:bodyPr>
          <a:lstStyle/>
          <a:p>
            <a:pPr marL="457200" indent="-457200">
              <a:spcBef>
                <a:spcPts val="600"/>
              </a:spcBef>
              <a:buAutoNum type="arabicPeriod"/>
            </a:pPr>
            <a:r>
              <a:rPr lang="en-US" sz="2400" dirty="0"/>
              <a:t>The range, speed, size, line of Sight of different units are not considered in this simulator.</a:t>
            </a:r>
          </a:p>
          <a:p>
            <a:pPr marL="457200" indent="-457200">
              <a:spcBef>
                <a:spcPts val="600"/>
              </a:spcBef>
              <a:buAutoNum type="arabicPeriod"/>
            </a:pPr>
            <a:r>
              <a:rPr lang="en-US" sz="2400" dirty="0"/>
              <a:t>Maybe I can add the coordinates of each soldier and let it attack the nearest enemy instead of randomly attacking and take the time to move into account. (However, in actual games, the AI is more sophisticated, and soldiers often attack at will.) </a:t>
            </a:r>
          </a:p>
          <a:p>
            <a:pPr marL="457200" indent="-457200">
              <a:spcBef>
                <a:spcPts val="600"/>
              </a:spcBef>
              <a:buAutoNum type="arabicPeriod"/>
            </a:pPr>
            <a:r>
              <a:rPr lang="en-US" sz="2400" dirty="0"/>
              <a:t>The simulator can be extended so user can select any type of soldiers for both sides. Maybe I can even add a GUI for this program.</a:t>
            </a:r>
          </a:p>
          <a:p>
            <a:pPr marL="457200" indent="-457200">
              <a:spcBef>
                <a:spcPts val="600"/>
              </a:spcBef>
              <a:buAutoNum type="arabicPeriod"/>
            </a:pPr>
            <a:r>
              <a:rPr lang="en-US" sz="2400" dirty="0"/>
              <a:t>The resources consumed to produce the soldiers are not considered in the battle.</a:t>
            </a:r>
          </a:p>
          <a:p>
            <a:pPr marL="457200" indent="-457200">
              <a:spcBef>
                <a:spcPts val="600"/>
              </a:spcBef>
              <a:buAutoNum type="arabicPeriod"/>
            </a:pPr>
            <a:endParaRPr lang="en-US" sz="2000" dirty="0"/>
          </a:p>
        </p:txBody>
      </p:sp>
    </p:spTree>
    <p:extLst>
      <p:ext uri="{BB962C8B-B14F-4D97-AF65-F5344CB8AC3E}">
        <p14:creationId xmlns:p14="http://schemas.microsoft.com/office/powerpoint/2010/main" val="2253021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3BA681-9A30-4E5E-8D5E-48D9EDB95149}"/>
              </a:ext>
            </a:extLst>
          </p:cNvPr>
          <p:cNvSpPr/>
          <p:nvPr/>
        </p:nvSpPr>
        <p:spPr>
          <a:xfrm>
            <a:off x="2697986" y="2529950"/>
            <a:ext cx="6796028" cy="1354217"/>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 for listening!</a:t>
            </a:r>
          </a:p>
          <a:p>
            <a:pPr algn="ctr"/>
            <a:r>
              <a:rPr lang="en-US" sz="2800" dirty="0">
                <a:ln w="0"/>
                <a:solidFill>
                  <a:schemeClr val="accent1"/>
                </a:solidFill>
                <a:effectLst>
                  <a:outerShdw blurRad="38100" dist="25400" dir="5400000" algn="ctr" rotWithShape="0">
                    <a:srgbClr val="6E747A">
                      <a:alpha val="43000"/>
                    </a:srgbClr>
                  </a:outerShdw>
                </a:effectLst>
              </a:rPr>
              <a:t>Thank you Mr. </a:t>
            </a:r>
            <a:r>
              <a:rPr lang="en-US" sz="2800" dirty="0" err="1">
                <a:ln w="0"/>
                <a:solidFill>
                  <a:schemeClr val="accent1"/>
                </a:solidFill>
                <a:effectLst>
                  <a:outerShdw blurRad="38100" dist="25400" dir="5400000" algn="ctr" rotWithShape="0">
                    <a:srgbClr val="6E747A">
                      <a:alpha val="43000"/>
                    </a:srgbClr>
                  </a:outerShdw>
                </a:effectLst>
              </a:rPr>
              <a:t>Weible</a:t>
            </a:r>
            <a:r>
              <a:rPr lang="en-US" sz="2800" dirty="0">
                <a:ln w="0"/>
                <a:solidFill>
                  <a:schemeClr val="accent1"/>
                </a:solidFill>
                <a:effectLst>
                  <a:outerShdw blurRad="38100" dist="25400" dir="5400000" algn="ctr" rotWithShape="0">
                    <a:srgbClr val="6E747A">
                      <a:alpha val="43000"/>
                    </a:srgbClr>
                  </a:outerShdw>
                </a:effectLst>
              </a:rPr>
              <a:t>!</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71932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A2486-550D-4F24-B34B-F6BADCBB054F}"/>
              </a:ext>
            </a:extLst>
          </p:cNvPr>
          <p:cNvSpPr>
            <a:spLocks noGrp="1"/>
          </p:cNvSpPr>
          <p:nvPr>
            <p:ph idx="1"/>
          </p:nvPr>
        </p:nvSpPr>
        <p:spPr>
          <a:xfrm>
            <a:off x="216763" y="1346230"/>
            <a:ext cx="6041994" cy="4351338"/>
          </a:xfrm>
        </p:spPr>
        <p:txBody>
          <a:bodyPr>
            <a:normAutofit lnSpcReduction="10000"/>
          </a:bodyPr>
          <a:lstStyle/>
          <a:p>
            <a:pPr marL="0" indent="0">
              <a:buNone/>
            </a:pPr>
            <a:r>
              <a:rPr lang="en-US" sz="2400" i="1" dirty="0"/>
              <a:t>Age of Empires II</a:t>
            </a:r>
          </a:p>
          <a:p>
            <a:r>
              <a:rPr lang="en-US" sz="2000" dirty="0"/>
              <a:t>Real-time strategy game first released in 1999.</a:t>
            </a:r>
          </a:p>
          <a:p>
            <a:r>
              <a:rPr lang="en-US" sz="2000" dirty="0"/>
              <a:t>Franks was famous for its cavalry and knights in history. Therefore, in the game, all cavalries from Franks will have 20% more health than other countries. That means, Franks’ paladins have </a:t>
            </a:r>
            <a:r>
              <a:rPr lang="en-US" sz="2000" dirty="0">
                <a:solidFill>
                  <a:srgbClr val="FF0000"/>
                </a:solidFill>
              </a:rPr>
              <a:t>192</a:t>
            </a:r>
            <a:r>
              <a:rPr lang="en-US" sz="2000" dirty="0"/>
              <a:t> health, when other countries’ paladins have </a:t>
            </a:r>
            <a:r>
              <a:rPr lang="en-US" sz="2000" dirty="0">
                <a:solidFill>
                  <a:srgbClr val="FF0000"/>
                </a:solidFill>
              </a:rPr>
              <a:t>160</a:t>
            </a:r>
            <a:r>
              <a:rPr lang="en-US" sz="2000" dirty="0"/>
              <a:t> (without </a:t>
            </a:r>
            <a:r>
              <a:rPr lang="en-US" sz="2000" i="1" dirty="0"/>
              <a:t>Bloodlines</a:t>
            </a:r>
            <a:r>
              <a:rPr lang="en-US" sz="2000" dirty="0"/>
              <a:t>) and </a:t>
            </a:r>
            <a:r>
              <a:rPr lang="en-US" sz="2000" dirty="0">
                <a:solidFill>
                  <a:srgbClr val="FF0000"/>
                </a:solidFill>
              </a:rPr>
              <a:t>180</a:t>
            </a:r>
            <a:r>
              <a:rPr lang="en-US" sz="2000" dirty="0"/>
              <a:t> health (with </a:t>
            </a:r>
            <a:r>
              <a:rPr lang="en-US" sz="2000" i="1" dirty="0"/>
              <a:t>Bloodlines</a:t>
            </a:r>
            <a:r>
              <a:rPr lang="en-US" sz="2000" dirty="0"/>
              <a:t>)</a:t>
            </a:r>
          </a:p>
          <a:p>
            <a:r>
              <a:rPr lang="en-US" sz="2000" dirty="0"/>
              <a:t>Paladin is powerful cavalry with strong attack and armor (and looks gorgeous), but expensive to produce.</a:t>
            </a:r>
          </a:p>
          <a:p>
            <a:pPr marL="0" indent="0">
              <a:buNone/>
            </a:pPr>
            <a:r>
              <a:rPr lang="en-US" sz="2400" i="1" dirty="0"/>
              <a:t>Questions:</a:t>
            </a:r>
          </a:p>
          <a:p>
            <a:r>
              <a:rPr lang="en-US" sz="2000" dirty="0"/>
              <a:t>How strong is Franks paladins against other units with additional health?</a:t>
            </a:r>
          </a:p>
          <a:p>
            <a:pPr marL="0" indent="0">
              <a:buNone/>
            </a:pPr>
            <a:endParaRPr lang="en-US" sz="2000" dirty="0"/>
          </a:p>
          <a:p>
            <a:endParaRPr lang="en-US" sz="2400" dirty="0"/>
          </a:p>
        </p:txBody>
      </p:sp>
      <p:pic>
        <p:nvPicPr>
          <p:cNvPr id="5" name="Picture 4">
            <a:extLst>
              <a:ext uri="{FF2B5EF4-FFF2-40B4-BE49-F238E27FC236}">
                <a16:creationId xmlns:a16="http://schemas.microsoft.com/office/drawing/2014/main" id="{E7DA0C84-C1DE-4C5F-B3EF-1643F11B35AC}"/>
              </a:ext>
            </a:extLst>
          </p:cNvPr>
          <p:cNvPicPr>
            <a:picLocks noChangeAspect="1"/>
          </p:cNvPicPr>
          <p:nvPr/>
        </p:nvPicPr>
        <p:blipFill>
          <a:blip r:embed="rId2"/>
          <a:stretch>
            <a:fillRect/>
          </a:stretch>
        </p:blipFill>
        <p:spPr>
          <a:xfrm>
            <a:off x="6409678" y="3376346"/>
            <a:ext cx="5782322" cy="3252556"/>
          </a:xfrm>
          <a:prstGeom prst="rect">
            <a:avLst/>
          </a:prstGeom>
        </p:spPr>
      </p:pic>
      <p:pic>
        <p:nvPicPr>
          <p:cNvPr id="1026" name="Picture 2">
            <a:extLst>
              <a:ext uri="{FF2B5EF4-FFF2-40B4-BE49-F238E27FC236}">
                <a16:creationId xmlns:a16="http://schemas.microsoft.com/office/drawing/2014/main" id="{55FD51CB-7095-477F-B7A0-7E91A9A6A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823" y="-1"/>
            <a:ext cx="5785178" cy="325255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D30F4E9-CF83-4C14-9257-A981D8C301E8}"/>
              </a:ext>
            </a:extLst>
          </p:cNvPr>
          <p:cNvSpPr txBox="1">
            <a:spLocks/>
          </p:cNvSpPr>
          <p:nvPr/>
        </p:nvSpPr>
        <p:spPr>
          <a:xfrm>
            <a:off x="23452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Background</a:t>
            </a:r>
          </a:p>
        </p:txBody>
      </p:sp>
    </p:spTree>
    <p:extLst>
      <p:ext uri="{BB962C8B-B14F-4D97-AF65-F5344CB8AC3E}">
        <p14:creationId xmlns:p14="http://schemas.microsoft.com/office/powerpoint/2010/main" val="90154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70FBE7-86EC-4CB8-A1BA-3DE659F61904}"/>
              </a:ext>
            </a:extLst>
          </p:cNvPr>
          <p:cNvPicPr>
            <a:picLocks noChangeAspect="1"/>
          </p:cNvPicPr>
          <p:nvPr/>
        </p:nvPicPr>
        <p:blipFill>
          <a:blip r:embed="rId2"/>
          <a:stretch>
            <a:fillRect/>
          </a:stretch>
        </p:blipFill>
        <p:spPr>
          <a:xfrm>
            <a:off x="2337597" y="943577"/>
            <a:ext cx="7516805" cy="5233386"/>
          </a:xfrm>
          <a:prstGeom prst="rect">
            <a:avLst/>
          </a:prstGeom>
        </p:spPr>
      </p:pic>
      <p:sp>
        <p:nvSpPr>
          <p:cNvPr id="7" name="Title 1">
            <a:extLst>
              <a:ext uri="{FF2B5EF4-FFF2-40B4-BE49-F238E27FC236}">
                <a16:creationId xmlns:a16="http://schemas.microsoft.com/office/drawing/2014/main" id="{3ECB36F2-7093-469C-871B-84C585E5D7A6}"/>
              </a:ext>
            </a:extLst>
          </p:cNvPr>
          <p:cNvSpPr txBox="1">
            <a:spLocks/>
          </p:cNvSpPr>
          <p:nvPr/>
        </p:nvSpPr>
        <p:spPr>
          <a:xfrm>
            <a:off x="23452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Scenario</a:t>
            </a:r>
          </a:p>
        </p:txBody>
      </p:sp>
    </p:spTree>
    <p:extLst>
      <p:ext uri="{BB962C8B-B14F-4D97-AF65-F5344CB8AC3E}">
        <p14:creationId xmlns:p14="http://schemas.microsoft.com/office/powerpoint/2010/main" val="2705236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FBCD6E-FE21-4F11-9D2D-EC142C05D068}"/>
              </a:ext>
            </a:extLst>
          </p:cNvPr>
          <p:cNvSpPr>
            <a:spLocks noGrp="1"/>
          </p:cNvSpPr>
          <p:nvPr>
            <p:ph type="title"/>
          </p:nvPr>
        </p:nvSpPr>
        <p:spPr>
          <a:xfrm>
            <a:off x="234520" y="0"/>
            <a:ext cx="10515600" cy="1325563"/>
          </a:xfrm>
        </p:spPr>
        <p:txBody>
          <a:bodyPr/>
          <a:lstStyle/>
          <a:p>
            <a:r>
              <a:rPr lang="en-US" dirty="0"/>
              <a:t>Structure</a:t>
            </a:r>
          </a:p>
        </p:txBody>
      </p:sp>
      <p:sp>
        <p:nvSpPr>
          <p:cNvPr id="5" name="TextBox 4">
            <a:extLst>
              <a:ext uri="{FF2B5EF4-FFF2-40B4-BE49-F238E27FC236}">
                <a16:creationId xmlns:a16="http://schemas.microsoft.com/office/drawing/2014/main" id="{F19B7DB1-ED15-4D97-8FCA-FDD4C7E15277}"/>
              </a:ext>
            </a:extLst>
          </p:cNvPr>
          <p:cNvSpPr txBox="1"/>
          <p:nvPr/>
        </p:nvSpPr>
        <p:spPr>
          <a:xfrm>
            <a:off x="355105" y="1226513"/>
            <a:ext cx="11079333" cy="2108269"/>
          </a:xfrm>
          <a:prstGeom prst="rect">
            <a:avLst/>
          </a:prstGeom>
          <a:noFill/>
        </p:spPr>
        <p:txBody>
          <a:bodyPr wrap="square" rtlCol="0">
            <a:spAutoFit/>
          </a:bodyPr>
          <a:lstStyle/>
          <a:p>
            <a:pPr marL="457200" indent="-457200">
              <a:spcBef>
                <a:spcPts val="600"/>
              </a:spcBef>
              <a:buAutoNum type="arabicPeriod"/>
            </a:pPr>
            <a:r>
              <a:rPr lang="en-US" sz="2400" dirty="0"/>
              <a:t>Hand-typed properties (attack, armor etc.) of different units, stored in a csv file.</a:t>
            </a:r>
          </a:p>
          <a:p>
            <a:pPr marL="457200" indent="-457200">
              <a:spcBef>
                <a:spcPts val="600"/>
              </a:spcBef>
              <a:buAutoNum type="arabicPeriod"/>
            </a:pPr>
            <a:r>
              <a:rPr lang="en-US" sz="2400" dirty="0"/>
              <a:t>After entering the enemy type you want to simulate, read information from the dataset and calculate the hits needed to kill the enemy (or be killed.)</a:t>
            </a:r>
          </a:p>
          <a:p>
            <a:pPr marL="457200" indent="-457200">
              <a:spcBef>
                <a:spcPts val="600"/>
              </a:spcBef>
              <a:buAutoNum type="arabicPeriod"/>
            </a:pPr>
            <a:endParaRPr lang="en-US" sz="2400" dirty="0"/>
          </a:p>
          <a:p>
            <a:pPr marL="457200" indent="-457200">
              <a:spcBef>
                <a:spcPts val="600"/>
              </a:spcBef>
              <a:buAutoNum type="arabicPeriod"/>
            </a:pPr>
            <a:endParaRPr lang="en-US" sz="2000" dirty="0"/>
          </a:p>
        </p:txBody>
      </p:sp>
      <p:pic>
        <p:nvPicPr>
          <p:cNvPr id="9" name="Picture 8">
            <a:extLst>
              <a:ext uri="{FF2B5EF4-FFF2-40B4-BE49-F238E27FC236}">
                <a16:creationId xmlns:a16="http://schemas.microsoft.com/office/drawing/2014/main" id="{D2A00031-1470-4DD3-8047-B7AB87F8F549}"/>
              </a:ext>
            </a:extLst>
          </p:cNvPr>
          <p:cNvPicPr>
            <a:picLocks noChangeAspect="1"/>
          </p:cNvPicPr>
          <p:nvPr/>
        </p:nvPicPr>
        <p:blipFill>
          <a:blip r:embed="rId2"/>
          <a:stretch>
            <a:fillRect/>
          </a:stretch>
        </p:blipFill>
        <p:spPr>
          <a:xfrm>
            <a:off x="2168095" y="2552076"/>
            <a:ext cx="6648450" cy="4114800"/>
          </a:xfrm>
          <a:prstGeom prst="rect">
            <a:avLst/>
          </a:prstGeom>
        </p:spPr>
      </p:pic>
    </p:spTree>
    <p:extLst>
      <p:ext uri="{BB962C8B-B14F-4D97-AF65-F5344CB8AC3E}">
        <p14:creationId xmlns:p14="http://schemas.microsoft.com/office/powerpoint/2010/main" val="3074195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9B7DB1-ED15-4D97-8FCA-FDD4C7E15277}"/>
              </a:ext>
            </a:extLst>
          </p:cNvPr>
          <p:cNvSpPr txBox="1"/>
          <p:nvPr/>
        </p:nvSpPr>
        <p:spPr>
          <a:xfrm>
            <a:off x="355105" y="443807"/>
            <a:ext cx="11079333" cy="1292662"/>
          </a:xfrm>
          <a:prstGeom prst="rect">
            <a:avLst/>
          </a:prstGeom>
          <a:noFill/>
        </p:spPr>
        <p:txBody>
          <a:bodyPr wrap="square" rtlCol="0">
            <a:spAutoFit/>
          </a:bodyPr>
          <a:lstStyle/>
          <a:p>
            <a:pPr marL="457200" indent="-457200">
              <a:spcBef>
                <a:spcPts val="600"/>
              </a:spcBef>
              <a:buAutoNum type="arabicPeriod" startAt="3"/>
            </a:pPr>
            <a:r>
              <a:rPr lang="en-US" sz="2400" dirty="0"/>
              <a:t>Core: simulating the battle</a:t>
            </a:r>
          </a:p>
          <a:p>
            <a:pPr>
              <a:spcBef>
                <a:spcPts val="600"/>
              </a:spcBef>
            </a:pPr>
            <a:r>
              <a:rPr lang="en-US" sz="2400" dirty="0"/>
              <a:t>At the start of the battle </a:t>
            </a:r>
          </a:p>
          <a:p>
            <a:pPr marL="457200" indent="-457200">
              <a:spcBef>
                <a:spcPts val="600"/>
              </a:spcBef>
              <a:buAutoNum type="arabicPeriod"/>
            </a:pPr>
            <a:endParaRPr lang="en-US" sz="2000" dirty="0"/>
          </a:p>
        </p:txBody>
      </p:sp>
      <p:pic>
        <p:nvPicPr>
          <p:cNvPr id="10" name="Picture 9">
            <a:extLst>
              <a:ext uri="{FF2B5EF4-FFF2-40B4-BE49-F238E27FC236}">
                <a16:creationId xmlns:a16="http://schemas.microsoft.com/office/drawing/2014/main" id="{73164CE3-AB95-401A-96DE-99D1FC7F1B8D}"/>
              </a:ext>
            </a:extLst>
          </p:cNvPr>
          <p:cNvPicPr>
            <a:picLocks noChangeAspect="1"/>
          </p:cNvPicPr>
          <p:nvPr/>
        </p:nvPicPr>
        <p:blipFill>
          <a:blip r:embed="rId2"/>
          <a:stretch>
            <a:fillRect/>
          </a:stretch>
        </p:blipFill>
        <p:spPr>
          <a:xfrm>
            <a:off x="486930" y="1947862"/>
            <a:ext cx="4524375" cy="2962275"/>
          </a:xfrm>
          <a:prstGeom prst="rect">
            <a:avLst/>
          </a:prstGeom>
        </p:spPr>
      </p:pic>
      <p:pic>
        <p:nvPicPr>
          <p:cNvPr id="14" name="Picture 13">
            <a:extLst>
              <a:ext uri="{FF2B5EF4-FFF2-40B4-BE49-F238E27FC236}">
                <a16:creationId xmlns:a16="http://schemas.microsoft.com/office/drawing/2014/main" id="{A86C4087-F998-4ACF-B9CA-06D44DF5DAE9}"/>
              </a:ext>
            </a:extLst>
          </p:cNvPr>
          <p:cNvPicPr>
            <a:picLocks noChangeAspect="1"/>
          </p:cNvPicPr>
          <p:nvPr/>
        </p:nvPicPr>
        <p:blipFill>
          <a:blip r:embed="rId3"/>
          <a:stretch>
            <a:fillRect/>
          </a:stretch>
        </p:blipFill>
        <p:spPr>
          <a:xfrm>
            <a:off x="6965410" y="2644991"/>
            <a:ext cx="4067175" cy="2171700"/>
          </a:xfrm>
          <a:prstGeom prst="rect">
            <a:avLst/>
          </a:prstGeom>
        </p:spPr>
      </p:pic>
      <p:sp>
        <p:nvSpPr>
          <p:cNvPr id="15" name="Arrow: Right 14">
            <a:extLst>
              <a:ext uri="{FF2B5EF4-FFF2-40B4-BE49-F238E27FC236}">
                <a16:creationId xmlns:a16="http://schemas.microsoft.com/office/drawing/2014/main" id="{2EB76317-7888-4351-8743-A28E29DE72CB}"/>
              </a:ext>
            </a:extLst>
          </p:cNvPr>
          <p:cNvSpPr/>
          <p:nvPr/>
        </p:nvSpPr>
        <p:spPr>
          <a:xfrm>
            <a:off x="5104660" y="3187083"/>
            <a:ext cx="1660124" cy="55929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782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9B7DB1-ED15-4D97-8FCA-FDD4C7E15277}"/>
              </a:ext>
            </a:extLst>
          </p:cNvPr>
          <p:cNvSpPr txBox="1"/>
          <p:nvPr/>
        </p:nvSpPr>
        <p:spPr>
          <a:xfrm>
            <a:off x="355105" y="443807"/>
            <a:ext cx="11079333" cy="846386"/>
          </a:xfrm>
          <a:prstGeom prst="rect">
            <a:avLst/>
          </a:prstGeom>
          <a:noFill/>
        </p:spPr>
        <p:txBody>
          <a:bodyPr wrap="square" rtlCol="0">
            <a:spAutoFit/>
          </a:bodyPr>
          <a:lstStyle/>
          <a:p>
            <a:pPr>
              <a:spcBef>
                <a:spcPts val="600"/>
              </a:spcBef>
            </a:pPr>
            <a:r>
              <a:rPr lang="en-US" sz="2400" dirty="0"/>
              <a:t>4. After each round</a:t>
            </a:r>
          </a:p>
          <a:p>
            <a:pPr>
              <a:spcBef>
                <a:spcPts val="600"/>
              </a:spcBef>
            </a:pPr>
            <a:r>
              <a:rPr lang="en-US" sz="2000" dirty="0"/>
              <a:t>Check if anyone died. If a value reaches zero, we will remove the pair from the dictionary.</a:t>
            </a:r>
          </a:p>
        </p:txBody>
      </p:sp>
      <p:sp>
        <p:nvSpPr>
          <p:cNvPr id="15" name="Arrow: Right 14">
            <a:extLst>
              <a:ext uri="{FF2B5EF4-FFF2-40B4-BE49-F238E27FC236}">
                <a16:creationId xmlns:a16="http://schemas.microsoft.com/office/drawing/2014/main" id="{2EB76317-7888-4351-8743-A28E29DE72CB}"/>
              </a:ext>
            </a:extLst>
          </p:cNvPr>
          <p:cNvSpPr/>
          <p:nvPr/>
        </p:nvSpPr>
        <p:spPr>
          <a:xfrm>
            <a:off x="5104660" y="3187083"/>
            <a:ext cx="1660124" cy="55929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B0CDD0-2870-4719-94B5-0610AA5FA47A}"/>
              </a:ext>
            </a:extLst>
          </p:cNvPr>
          <p:cNvPicPr>
            <a:picLocks noChangeAspect="1"/>
          </p:cNvPicPr>
          <p:nvPr/>
        </p:nvPicPr>
        <p:blipFill>
          <a:blip r:embed="rId2"/>
          <a:stretch>
            <a:fillRect/>
          </a:stretch>
        </p:blipFill>
        <p:spPr>
          <a:xfrm>
            <a:off x="763155" y="2502948"/>
            <a:ext cx="3971925" cy="2171700"/>
          </a:xfrm>
          <a:prstGeom prst="rect">
            <a:avLst/>
          </a:prstGeom>
        </p:spPr>
      </p:pic>
      <p:pic>
        <p:nvPicPr>
          <p:cNvPr id="6" name="Picture 5">
            <a:extLst>
              <a:ext uri="{FF2B5EF4-FFF2-40B4-BE49-F238E27FC236}">
                <a16:creationId xmlns:a16="http://schemas.microsoft.com/office/drawing/2014/main" id="{31B245C0-3A9F-4502-913C-0E4FB8E5ED98}"/>
              </a:ext>
            </a:extLst>
          </p:cNvPr>
          <p:cNvPicPr>
            <a:picLocks noChangeAspect="1"/>
          </p:cNvPicPr>
          <p:nvPr/>
        </p:nvPicPr>
        <p:blipFill>
          <a:blip r:embed="rId3"/>
          <a:stretch>
            <a:fillRect/>
          </a:stretch>
        </p:blipFill>
        <p:spPr>
          <a:xfrm>
            <a:off x="7276407" y="2420459"/>
            <a:ext cx="3409950" cy="2209800"/>
          </a:xfrm>
          <a:prstGeom prst="rect">
            <a:avLst/>
          </a:prstGeom>
        </p:spPr>
      </p:pic>
    </p:spTree>
    <p:extLst>
      <p:ext uri="{BB962C8B-B14F-4D97-AF65-F5344CB8AC3E}">
        <p14:creationId xmlns:p14="http://schemas.microsoft.com/office/powerpoint/2010/main" val="3727095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9B7DB1-ED15-4D97-8FCA-FDD4C7E15277}"/>
              </a:ext>
            </a:extLst>
          </p:cNvPr>
          <p:cNvSpPr txBox="1"/>
          <p:nvPr/>
        </p:nvSpPr>
        <p:spPr>
          <a:xfrm>
            <a:off x="355105" y="443807"/>
            <a:ext cx="11079333" cy="846386"/>
          </a:xfrm>
          <a:prstGeom prst="rect">
            <a:avLst/>
          </a:prstGeom>
          <a:noFill/>
        </p:spPr>
        <p:txBody>
          <a:bodyPr wrap="square" rtlCol="0">
            <a:spAutoFit/>
          </a:bodyPr>
          <a:lstStyle/>
          <a:p>
            <a:pPr>
              <a:spcBef>
                <a:spcPts val="600"/>
              </a:spcBef>
            </a:pPr>
            <a:r>
              <a:rPr lang="en-US" sz="2400" dirty="0"/>
              <a:t>4.5. After each round</a:t>
            </a:r>
          </a:p>
          <a:p>
            <a:pPr>
              <a:spcBef>
                <a:spcPts val="600"/>
              </a:spcBef>
            </a:pPr>
            <a:r>
              <a:rPr lang="en-US" sz="2000" dirty="0"/>
              <a:t>Check if any team got wiped out, after deleting the dead soldiers.</a:t>
            </a:r>
          </a:p>
        </p:txBody>
      </p:sp>
      <p:sp>
        <p:nvSpPr>
          <p:cNvPr id="15" name="Arrow: Right 14">
            <a:extLst>
              <a:ext uri="{FF2B5EF4-FFF2-40B4-BE49-F238E27FC236}">
                <a16:creationId xmlns:a16="http://schemas.microsoft.com/office/drawing/2014/main" id="{2EB76317-7888-4351-8743-A28E29DE72CB}"/>
              </a:ext>
            </a:extLst>
          </p:cNvPr>
          <p:cNvSpPr/>
          <p:nvPr/>
        </p:nvSpPr>
        <p:spPr>
          <a:xfrm>
            <a:off x="5104660" y="3187083"/>
            <a:ext cx="1660124" cy="55929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E88AEA8-0F75-4F97-8969-E85B68BC506F}"/>
              </a:ext>
            </a:extLst>
          </p:cNvPr>
          <p:cNvPicPr>
            <a:picLocks noChangeAspect="1"/>
          </p:cNvPicPr>
          <p:nvPr/>
        </p:nvPicPr>
        <p:blipFill>
          <a:blip r:embed="rId2"/>
          <a:stretch>
            <a:fillRect/>
          </a:stretch>
        </p:blipFill>
        <p:spPr>
          <a:xfrm>
            <a:off x="1115397" y="2579564"/>
            <a:ext cx="3533775" cy="2333625"/>
          </a:xfrm>
          <a:prstGeom prst="rect">
            <a:avLst/>
          </a:prstGeom>
        </p:spPr>
      </p:pic>
      <p:pic>
        <p:nvPicPr>
          <p:cNvPr id="8" name="Picture 7">
            <a:extLst>
              <a:ext uri="{FF2B5EF4-FFF2-40B4-BE49-F238E27FC236}">
                <a16:creationId xmlns:a16="http://schemas.microsoft.com/office/drawing/2014/main" id="{3FC32671-FDC9-4393-8283-B5784988764C}"/>
              </a:ext>
            </a:extLst>
          </p:cNvPr>
          <p:cNvPicPr>
            <a:picLocks noChangeAspect="1"/>
          </p:cNvPicPr>
          <p:nvPr/>
        </p:nvPicPr>
        <p:blipFill>
          <a:blip r:embed="rId3"/>
          <a:stretch>
            <a:fillRect/>
          </a:stretch>
        </p:blipFill>
        <p:spPr>
          <a:xfrm>
            <a:off x="8031980" y="2516588"/>
            <a:ext cx="1809750" cy="2162175"/>
          </a:xfrm>
          <a:prstGeom prst="rect">
            <a:avLst/>
          </a:prstGeom>
        </p:spPr>
      </p:pic>
      <p:sp>
        <p:nvSpPr>
          <p:cNvPr id="9" name="TextBox 8">
            <a:extLst>
              <a:ext uri="{FF2B5EF4-FFF2-40B4-BE49-F238E27FC236}">
                <a16:creationId xmlns:a16="http://schemas.microsoft.com/office/drawing/2014/main" id="{A5B57EFA-53CE-48CC-BC76-0F61AF73F0CD}"/>
              </a:ext>
            </a:extLst>
          </p:cNvPr>
          <p:cNvSpPr txBox="1"/>
          <p:nvPr/>
        </p:nvSpPr>
        <p:spPr>
          <a:xfrm>
            <a:off x="5007006" y="2743200"/>
            <a:ext cx="1855432" cy="369332"/>
          </a:xfrm>
          <a:prstGeom prst="rect">
            <a:avLst/>
          </a:prstGeom>
          <a:noFill/>
        </p:spPr>
        <p:txBody>
          <a:bodyPr wrap="square" rtlCol="0">
            <a:spAutoFit/>
          </a:bodyPr>
          <a:lstStyle/>
          <a:p>
            <a:r>
              <a:rPr lang="en-US" dirty="0"/>
              <a:t>bool(dictionary)</a:t>
            </a:r>
          </a:p>
        </p:txBody>
      </p:sp>
    </p:spTree>
    <p:extLst>
      <p:ext uri="{BB962C8B-B14F-4D97-AF65-F5344CB8AC3E}">
        <p14:creationId xmlns:p14="http://schemas.microsoft.com/office/powerpoint/2010/main" val="4260886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9B7DB1-ED15-4D97-8FCA-FDD4C7E15277}"/>
              </a:ext>
            </a:extLst>
          </p:cNvPr>
          <p:cNvSpPr txBox="1"/>
          <p:nvPr/>
        </p:nvSpPr>
        <p:spPr>
          <a:xfrm>
            <a:off x="355105" y="443807"/>
            <a:ext cx="11079333" cy="846386"/>
          </a:xfrm>
          <a:prstGeom prst="rect">
            <a:avLst/>
          </a:prstGeom>
          <a:noFill/>
        </p:spPr>
        <p:txBody>
          <a:bodyPr wrap="square" rtlCol="0">
            <a:spAutoFit/>
          </a:bodyPr>
          <a:lstStyle/>
          <a:p>
            <a:pPr>
              <a:spcBef>
                <a:spcPts val="600"/>
              </a:spcBef>
            </a:pPr>
            <a:r>
              <a:rPr lang="en-US" sz="2400" dirty="0"/>
              <a:t>5. After each simulation</a:t>
            </a:r>
          </a:p>
          <a:p>
            <a:pPr>
              <a:spcBef>
                <a:spcPts val="600"/>
              </a:spcBef>
            </a:pPr>
            <a:r>
              <a:rPr lang="en-US" sz="2000" dirty="0"/>
              <a:t>Count the number of wins </a:t>
            </a:r>
            <a:r>
              <a:rPr lang="en-US" altLang="zh-CN" sz="2000" dirty="0"/>
              <a:t>for both teams, calculate the win rate for paladins.</a:t>
            </a:r>
            <a:endParaRPr lang="en-US" sz="2000" dirty="0"/>
          </a:p>
        </p:txBody>
      </p:sp>
      <p:pic>
        <p:nvPicPr>
          <p:cNvPr id="3" name="Picture 2">
            <a:extLst>
              <a:ext uri="{FF2B5EF4-FFF2-40B4-BE49-F238E27FC236}">
                <a16:creationId xmlns:a16="http://schemas.microsoft.com/office/drawing/2014/main" id="{281C7622-07F6-4726-93C4-8A11C499F168}"/>
              </a:ext>
            </a:extLst>
          </p:cNvPr>
          <p:cNvPicPr>
            <a:picLocks noChangeAspect="1"/>
          </p:cNvPicPr>
          <p:nvPr/>
        </p:nvPicPr>
        <p:blipFill>
          <a:blip r:embed="rId2"/>
          <a:stretch>
            <a:fillRect/>
          </a:stretch>
        </p:blipFill>
        <p:spPr>
          <a:xfrm>
            <a:off x="3000375" y="2268938"/>
            <a:ext cx="6191250" cy="2657475"/>
          </a:xfrm>
          <a:prstGeom prst="rect">
            <a:avLst/>
          </a:prstGeom>
        </p:spPr>
      </p:pic>
    </p:spTree>
    <p:extLst>
      <p:ext uri="{BB962C8B-B14F-4D97-AF65-F5344CB8AC3E}">
        <p14:creationId xmlns:p14="http://schemas.microsoft.com/office/powerpoint/2010/main" val="3692185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1CBF7-9562-4CBC-B4C3-96F4F17701F1}"/>
              </a:ext>
            </a:extLst>
          </p:cNvPr>
          <p:cNvSpPr>
            <a:spLocks noGrp="1"/>
          </p:cNvSpPr>
          <p:nvPr>
            <p:ph type="title"/>
          </p:nvPr>
        </p:nvSpPr>
        <p:spPr>
          <a:xfrm>
            <a:off x="234520" y="0"/>
            <a:ext cx="10515600" cy="1325563"/>
          </a:xfrm>
        </p:spPr>
        <p:txBody>
          <a:bodyPr/>
          <a:lstStyle/>
          <a:p>
            <a:r>
              <a:rPr lang="en-US" dirty="0"/>
              <a:t>Simulation Results(against Arbalester) </a:t>
            </a:r>
          </a:p>
        </p:txBody>
      </p:sp>
      <p:pic>
        <p:nvPicPr>
          <p:cNvPr id="2061" name="Picture 13">
            <a:extLst>
              <a:ext uri="{FF2B5EF4-FFF2-40B4-BE49-F238E27FC236}">
                <a16:creationId xmlns:a16="http://schemas.microsoft.com/office/drawing/2014/main" id="{FD2A66F8-63C0-430A-B5F7-C9D00FB35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634" y="1630808"/>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7E093C2A-F348-419E-A783-E94319E28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634" y="4245173"/>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59159C-6FEE-4BD3-B9A0-00D56240FE56}"/>
              </a:ext>
            </a:extLst>
          </p:cNvPr>
          <p:cNvSpPr txBox="1"/>
          <p:nvPr/>
        </p:nvSpPr>
        <p:spPr>
          <a:xfrm>
            <a:off x="1882066" y="1275101"/>
            <a:ext cx="3220282" cy="338554"/>
          </a:xfrm>
          <a:prstGeom prst="rect">
            <a:avLst/>
          </a:prstGeom>
          <a:noFill/>
        </p:spPr>
        <p:txBody>
          <a:bodyPr wrap="square" rtlCol="0">
            <a:spAutoFit/>
          </a:bodyPr>
          <a:lstStyle/>
          <a:p>
            <a:r>
              <a:rPr lang="en-US" sz="1600" b="0" i="0" dirty="0">
                <a:solidFill>
                  <a:srgbClr val="000000"/>
                </a:solidFill>
                <a:effectLst/>
                <a:latin typeface="Roboto"/>
              </a:rPr>
              <a:t>Run the simulator 10 times</a:t>
            </a:r>
            <a:endParaRPr lang="en-US" sz="1600" dirty="0"/>
          </a:p>
        </p:txBody>
      </p:sp>
      <p:grpSp>
        <p:nvGrpSpPr>
          <p:cNvPr id="7" name="Group 6">
            <a:extLst>
              <a:ext uri="{FF2B5EF4-FFF2-40B4-BE49-F238E27FC236}">
                <a16:creationId xmlns:a16="http://schemas.microsoft.com/office/drawing/2014/main" id="{0E2C2C7B-2517-4877-A6D6-7A1DF06674E5}"/>
              </a:ext>
            </a:extLst>
          </p:cNvPr>
          <p:cNvGrpSpPr/>
          <p:nvPr/>
        </p:nvGrpSpPr>
        <p:grpSpPr>
          <a:xfrm>
            <a:off x="7073470" y="1275642"/>
            <a:ext cx="3845232" cy="5465081"/>
            <a:chOff x="7073470" y="1275642"/>
            <a:chExt cx="3845232" cy="5465081"/>
          </a:xfrm>
        </p:grpSpPr>
        <p:pic>
          <p:nvPicPr>
            <p:cNvPr id="2056" name="Picture 8">
              <a:extLst>
                <a:ext uri="{FF2B5EF4-FFF2-40B4-BE49-F238E27FC236}">
                  <a16:creationId xmlns:a16="http://schemas.microsoft.com/office/drawing/2014/main" id="{1E4E75CE-051A-4E2B-83A8-37D8319AA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470" y="1630808"/>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1072D9D-0E67-4B64-B42D-EDF375A7E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470" y="4245173"/>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A569687-1C88-402A-8E20-BC6D1525DD30}"/>
                </a:ext>
              </a:extLst>
            </p:cNvPr>
            <p:cNvSpPr txBox="1"/>
            <p:nvPr/>
          </p:nvSpPr>
          <p:spPr>
            <a:xfrm>
              <a:off x="7698420" y="1275642"/>
              <a:ext cx="3220282" cy="338554"/>
            </a:xfrm>
            <a:prstGeom prst="rect">
              <a:avLst/>
            </a:prstGeom>
            <a:noFill/>
          </p:spPr>
          <p:txBody>
            <a:bodyPr wrap="square" rtlCol="0">
              <a:spAutoFit/>
            </a:bodyPr>
            <a:lstStyle/>
            <a:p>
              <a:r>
                <a:rPr lang="en-US" sz="1600" b="0" i="0" dirty="0">
                  <a:solidFill>
                    <a:srgbClr val="000000"/>
                  </a:solidFill>
                  <a:effectLst/>
                  <a:latin typeface="Roboto"/>
                </a:rPr>
                <a:t>Run the simulator 500 times</a:t>
              </a:r>
              <a:endParaRPr lang="en-US" sz="1600" dirty="0"/>
            </a:p>
          </p:txBody>
        </p:sp>
      </p:grpSp>
      <p:sp>
        <p:nvSpPr>
          <p:cNvPr id="6" name="TextBox 5">
            <a:extLst>
              <a:ext uri="{FF2B5EF4-FFF2-40B4-BE49-F238E27FC236}">
                <a16:creationId xmlns:a16="http://schemas.microsoft.com/office/drawing/2014/main" id="{D65A0E0D-8F80-40BC-8F9E-7286F4C344B4}"/>
              </a:ext>
            </a:extLst>
          </p:cNvPr>
          <p:cNvSpPr txBox="1"/>
          <p:nvPr/>
        </p:nvSpPr>
        <p:spPr>
          <a:xfrm>
            <a:off x="5447930" y="5123616"/>
            <a:ext cx="1296140" cy="369332"/>
          </a:xfrm>
          <a:prstGeom prst="rect">
            <a:avLst/>
          </a:prstGeom>
          <a:noFill/>
        </p:spPr>
        <p:txBody>
          <a:bodyPr wrap="square" rtlCol="0">
            <a:spAutoFit/>
          </a:bodyPr>
          <a:lstStyle/>
          <a:p>
            <a:r>
              <a:rPr lang="en-US" dirty="0"/>
              <a:t>192 health</a:t>
            </a:r>
          </a:p>
        </p:txBody>
      </p:sp>
      <p:sp>
        <p:nvSpPr>
          <p:cNvPr id="15" name="TextBox 14">
            <a:extLst>
              <a:ext uri="{FF2B5EF4-FFF2-40B4-BE49-F238E27FC236}">
                <a16:creationId xmlns:a16="http://schemas.microsoft.com/office/drawing/2014/main" id="{AC072ABA-F21C-48A6-8A71-59FA0498751D}"/>
              </a:ext>
            </a:extLst>
          </p:cNvPr>
          <p:cNvSpPr txBox="1"/>
          <p:nvPr/>
        </p:nvSpPr>
        <p:spPr>
          <a:xfrm>
            <a:off x="5447930" y="2416036"/>
            <a:ext cx="1296140" cy="369332"/>
          </a:xfrm>
          <a:prstGeom prst="rect">
            <a:avLst/>
          </a:prstGeom>
          <a:noFill/>
        </p:spPr>
        <p:txBody>
          <a:bodyPr wrap="square" rtlCol="0">
            <a:spAutoFit/>
          </a:bodyPr>
          <a:lstStyle/>
          <a:p>
            <a:r>
              <a:rPr lang="en-US" dirty="0"/>
              <a:t>160 health</a:t>
            </a:r>
          </a:p>
        </p:txBody>
      </p:sp>
    </p:spTree>
    <p:extLst>
      <p:ext uri="{BB962C8B-B14F-4D97-AF65-F5344CB8AC3E}">
        <p14:creationId xmlns:p14="http://schemas.microsoft.com/office/powerpoint/2010/main" val="232110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395</Words>
  <Application>Microsoft Office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vt:lpstr>
      <vt:lpstr>Arial</vt:lpstr>
      <vt:lpstr>Calibri</vt:lpstr>
      <vt:lpstr>Calibri Light</vt:lpstr>
      <vt:lpstr>Office Theme</vt:lpstr>
      <vt:lpstr>Age of Empires II Battle Simulator</vt:lpstr>
      <vt:lpstr>PowerPoint Presentation</vt:lpstr>
      <vt:lpstr>PowerPoint Presentation</vt:lpstr>
      <vt:lpstr>Structure</vt:lpstr>
      <vt:lpstr>PowerPoint Presentation</vt:lpstr>
      <vt:lpstr>PowerPoint Presentation</vt:lpstr>
      <vt:lpstr>PowerPoint Presentation</vt:lpstr>
      <vt:lpstr>PowerPoint Presentation</vt:lpstr>
      <vt:lpstr>Simulation Results(against Arbalester) </vt:lpstr>
      <vt:lpstr>PowerPoint Presentation</vt:lpstr>
      <vt:lpstr>Possible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 of Empires II Battle Simulator</dc:title>
  <dc:creator>Chen, Mingyu</dc:creator>
  <cp:lastModifiedBy>Chen, Mingyu</cp:lastModifiedBy>
  <cp:revision>42</cp:revision>
  <dcterms:created xsi:type="dcterms:W3CDTF">2020-12-09T06:59:36Z</dcterms:created>
  <dcterms:modified xsi:type="dcterms:W3CDTF">2020-12-09T15:22:22Z</dcterms:modified>
</cp:coreProperties>
</file>